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74" r:id="rId3"/>
    <p:sldId id="281" r:id="rId4"/>
    <p:sldId id="279" r:id="rId5"/>
    <p:sldId id="327" r:id="rId6"/>
    <p:sldId id="323" r:id="rId7"/>
    <p:sldId id="324" r:id="rId8"/>
    <p:sldId id="308" r:id="rId9"/>
    <p:sldId id="268" r:id="rId10"/>
    <p:sldId id="282" r:id="rId11"/>
    <p:sldId id="333" r:id="rId12"/>
    <p:sldId id="349" r:id="rId13"/>
    <p:sldId id="283" r:id="rId14"/>
    <p:sldId id="284" r:id="rId15"/>
    <p:sldId id="309" r:id="rId16"/>
    <p:sldId id="334" r:id="rId17"/>
    <p:sldId id="344" r:id="rId18"/>
    <p:sldId id="315" r:id="rId19"/>
    <p:sldId id="317" r:id="rId20"/>
    <p:sldId id="322" r:id="rId21"/>
    <p:sldId id="318" r:id="rId22"/>
    <p:sldId id="319" r:id="rId23"/>
    <p:sldId id="343" r:id="rId24"/>
    <p:sldId id="297" r:id="rId25"/>
    <p:sldId id="286" r:id="rId26"/>
    <p:sldId id="288" r:id="rId27"/>
    <p:sldId id="289" r:id="rId28"/>
    <p:sldId id="291" r:id="rId29"/>
    <p:sldId id="329" r:id="rId30"/>
    <p:sldId id="293" r:id="rId31"/>
    <p:sldId id="292" r:id="rId32"/>
    <p:sldId id="342" r:id="rId33"/>
    <p:sldId id="332" r:id="rId34"/>
    <p:sldId id="335" r:id="rId35"/>
    <p:sldId id="336" r:id="rId36"/>
    <p:sldId id="337" r:id="rId37"/>
    <p:sldId id="338" r:id="rId38"/>
    <p:sldId id="339" r:id="rId39"/>
    <p:sldId id="345" r:id="rId40"/>
    <p:sldId id="340" r:id="rId41"/>
    <p:sldId id="341" r:id="rId42"/>
    <p:sldId id="351" r:id="rId43"/>
    <p:sldId id="294" r:id="rId44"/>
    <p:sldId id="290" r:id="rId45"/>
    <p:sldId id="295" r:id="rId46"/>
    <p:sldId id="296" r:id="rId47"/>
    <p:sldId id="298" r:id="rId48"/>
    <p:sldId id="350" r:id="rId49"/>
    <p:sldId id="312" r:id="rId50"/>
    <p:sldId id="348" r:id="rId51"/>
    <p:sldId id="346" r:id="rId52"/>
    <p:sldId id="347" r:id="rId53"/>
    <p:sldId id="299" r:id="rId54"/>
    <p:sldId id="313" r:id="rId55"/>
    <p:sldId id="305" r:id="rId56"/>
    <p:sldId id="314" r:id="rId57"/>
    <p:sldId id="331" r:id="rId58"/>
    <p:sldId id="271" r:id="rId59"/>
    <p:sldId id="260" r:id="rId60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FA595B-EE3C-8F4E-961B-A406DE362A6D}">
          <p14:sldIdLst>
            <p14:sldId id="256"/>
            <p14:sldId id="274"/>
            <p14:sldId id="281"/>
            <p14:sldId id="279"/>
            <p14:sldId id="327"/>
            <p14:sldId id="323"/>
            <p14:sldId id="324"/>
            <p14:sldId id="308"/>
            <p14:sldId id="268"/>
          </p14:sldIdLst>
        </p14:section>
        <p14:section name="GitHub" id="{6C15A7DF-BA84-F940-A291-9898246A1856}">
          <p14:sldIdLst>
            <p14:sldId id="282"/>
            <p14:sldId id="333"/>
            <p14:sldId id="349"/>
            <p14:sldId id="283"/>
            <p14:sldId id="284"/>
            <p14:sldId id="309"/>
            <p14:sldId id="334"/>
            <p14:sldId id="344"/>
          </p14:sldIdLst>
        </p14:section>
        <p14:section name="EB IAM" id="{58A568EF-5971-9446-82C8-3609A28ED0C3}">
          <p14:sldIdLst>
            <p14:sldId id="315"/>
            <p14:sldId id="317"/>
            <p14:sldId id="322"/>
            <p14:sldId id="318"/>
            <p14:sldId id="319"/>
            <p14:sldId id="343"/>
          </p14:sldIdLst>
        </p14:section>
        <p14:section name="EC2" id="{A2651291-3A7B-1940-A479-1E3698DEFF09}">
          <p14:sldIdLst>
            <p14:sldId id="297"/>
            <p14:sldId id="286"/>
            <p14:sldId id="288"/>
            <p14:sldId id="289"/>
            <p14:sldId id="291"/>
            <p14:sldId id="329"/>
            <p14:sldId id="293"/>
            <p14:sldId id="292"/>
            <p14:sldId id="342"/>
          </p14:sldIdLst>
        </p14:section>
        <p14:section name="Vault" id="{51DDD7AA-841D-E44C-A51A-AC616C8C2885}">
          <p14:sldIdLst>
            <p14:sldId id="332"/>
            <p14:sldId id="335"/>
            <p14:sldId id="336"/>
            <p14:sldId id="337"/>
            <p14:sldId id="338"/>
            <p14:sldId id="339"/>
            <p14:sldId id="345"/>
            <p14:sldId id="340"/>
            <p14:sldId id="341"/>
            <p14:sldId id="351"/>
          </p14:sldIdLst>
        </p14:section>
        <p14:section name="Jenkins Install" id="{EDAB8ACE-5EED-F843-B472-1FBF23A24AEF}">
          <p14:sldIdLst>
            <p14:sldId id="294"/>
            <p14:sldId id="290"/>
            <p14:sldId id="295"/>
            <p14:sldId id="296"/>
            <p14:sldId id="298"/>
            <p14:sldId id="350"/>
            <p14:sldId id="312"/>
            <p14:sldId id="348"/>
            <p14:sldId id="346"/>
            <p14:sldId id="347"/>
            <p14:sldId id="299"/>
            <p14:sldId id="313"/>
            <p14:sldId id="305"/>
          </p14:sldIdLst>
        </p14:section>
        <p14:section name="Wrapup" id="{20F26B90-722A-CA46-BC29-7C99C960E821}">
          <p14:sldIdLst>
            <p14:sldId id="314"/>
            <p14:sldId id="331"/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8">
          <p15:clr>
            <a:srgbClr val="A4A3A4"/>
          </p15:clr>
        </p15:guide>
        <p15:guide id="2" pos="3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65"/>
    <a:srgbClr val="2C2C5E"/>
    <a:srgbClr val="2A3676"/>
    <a:srgbClr val="2C2B5B"/>
    <a:srgbClr val="2D2A59"/>
    <a:srgbClr val="2B336F"/>
    <a:srgbClr val="100D2F"/>
    <a:srgbClr val="349C39"/>
    <a:srgbClr val="349B39"/>
    <a:srgbClr val="0E0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19" autoAdjust="0"/>
    <p:restoredTop sz="94622" autoAdjust="0"/>
  </p:normalViewPr>
  <p:slideViewPr>
    <p:cSldViewPr snapToGrid="0">
      <p:cViewPr>
        <p:scale>
          <a:sx n="180" d="100"/>
          <a:sy n="180" d="100"/>
        </p:scale>
        <p:origin x="144" y="144"/>
      </p:cViewPr>
      <p:guideLst>
        <p:guide orient="horz" pos="208"/>
        <p:guide pos="3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192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B15E4-8093-B541-9205-FE6E0C368BCB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B5337-DE60-FE46-B25D-E9C56436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1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CAC1D-0014-3042-AD57-BE90BD001168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661DF-343D-BB44-9D97-97D0C81D1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1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661DF-343D-BB44-9D97-97D0C81D1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29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661DF-343D-BB44-9D97-97D0C81D10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1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661DF-343D-BB44-9D97-97D0C81D10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3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661DF-343D-BB44-9D97-97D0C81D10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6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866" y="4084107"/>
            <a:ext cx="8280400" cy="454025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rgbClr val="00009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69333" y="4589463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79"/>
            <a:ext cx="9144000" cy="386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Blank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700" y="1041400"/>
            <a:ext cx="3131820" cy="313182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51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9335" y="755650"/>
            <a:ext cx="8453966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Plain Silhouette Text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51301" y="755650"/>
            <a:ext cx="4572000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79919" y="755650"/>
            <a:ext cx="3738031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3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72033"/>
            <a:ext cx="9144000" cy="1071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0776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5170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01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sp>
        <p:nvSpPr>
          <p:cNvPr id="7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2336800" y="1695450"/>
            <a:ext cx="3511550" cy="22923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9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2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8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3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0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2">
    <p:bg>
      <p:bgPr>
        <a:solidFill>
          <a:srgbClr val="222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66" y="4075640"/>
            <a:ext cx="8280400" cy="454025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" y="4597929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98" y="-6163"/>
            <a:ext cx="9144000" cy="386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47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85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17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95272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4741863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9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5" name="Picture 4" descr="theme-blue-banner-lin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0328"/>
            <a:ext cx="9144000" cy="613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43397"/>
            <a:ext cx="91440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49800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200" y="863600"/>
            <a:ext cx="3852863" cy="33956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208463" y="855663"/>
            <a:ext cx="4206875" cy="340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4800346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45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42164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84688" y="769938"/>
            <a:ext cx="42672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57820"/>
            <a:ext cx="9144000" cy="5856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843646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7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98463"/>
            <a:ext cx="9144000" cy="6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88526"/>
            <a:ext cx="9144000" cy="3937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56100"/>
            <a:ext cx="9144000" cy="7874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77800" y="744538"/>
            <a:ext cx="8348663" cy="355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2694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1533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94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41500"/>
            <a:ext cx="9144000" cy="7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6723"/>
            <a:ext cx="9144000" cy="389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221163"/>
            <a:ext cx="9144000" cy="3937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43455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7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335" y="197908"/>
            <a:ext cx="8255000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800" y="8699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" smtClean="0">
                <a:solidFill>
                  <a:srgbClr val="C0C0C0"/>
                </a:solidFill>
                <a:latin typeface="+mj-lt"/>
              </a:defRPr>
            </a:lvl1pPr>
          </a:lstStyle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8934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8161867" y="4741862"/>
            <a:ext cx="338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3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11" r:id="rId3"/>
    <p:sldLayoutId id="2147484019" r:id="rId4"/>
    <p:sldLayoutId id="2147484018" r:id="rId5"/>
    <p:sldLayoutId id="2147484023" r:id="rId6"/>
    <p:sldLayoutId id="2147484010" r:id="rId7"/>
    <p:sldLayoutId id="2147484020" r:id="rId8"/>
    <p:sldLayoutId id="2147484012" r:id="rId9"/>
    <p:sldLayoutId id="2147484009" r:id="rId10"/>
    <p:sldLayoutId id="2147484026" r:id="rId11"/>
    <p:sldLayoutId id="2147484024" r:id="rId12"/>
    <p:sldLayoutId id="2147484025" r:id="rId13"/>
    <p:sldLayoutId id="2147484016" r:id="rId14"/>
    <p:sldLayoutId id="2147484022" r:id="rId15"/>
    <p:sldLayoutId id="2147483990" r:id="rId16"/>
    <p:sldLayoutId id="2147483991" r:id="rId17"/>
    <p:sldLayoutId id="2147483992" r:id="rId18"/>
    <p:sldLayoutId id="2147483993" r:id="rId19"/>
    <p:sldLayoutId id="2147483994" r:id="rId20"/>
    <p:sldLayoutId id="2147483995" r:id="rId21"/>
    <p:sldLayoutId id="2147483996" r:id="rId22"/>
    <p:sldLayoutId id="2147483997" r:id="rId23"/>
    <p:sldLayoutId id="2147483998" r:id="rId24"/>
    <p:sldLayoutId id="2147483999" r:id="rId2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009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000090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00009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0090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000090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00009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8.tiff"/><Relationship Id="rId8" Type="http://schemas.openxmlformats.org/officeDocument/2006/relationships/image" Target="../media/image49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8.tiff"/><Relationship Id="rId7" Type="http://schemas.openxmlformats.org/officeDocument/2006/relationships/image" Target="../media/image49.emf"/><Relationship Id="rId8" Type="http://schemas.openxmlformats.org/officeDocument/2006/relationships/image" Target="../media/image5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tiff"/><Relationship Id="rId10" Type="http://schemas.openxmlformats.org/officeDocument/2006/relationships/image" Target="../media/image49.emf"/><Relationship Id="rId11" Type="http://schemas.openxmlformats.org/officeDocument/2006/relationships/image" Target="../media/image5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9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tiff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9.emf"/><Relationship Id="rId8" Type="http://schemas.openxmlformats.org/officeDocument/2006/relationships/image" Target="../media/image50.tiff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tiff"/><Relationship Id="rId12" Type="http://schemas.openxmlformats.org/officeDocument/2006/relationships/image" Target="../media/image35.tiff"/><Relationship Id="rId13" Type="http://schemas.openxmlformats.org/officeDocument/2006/relationships/image" Target="../media/image36.tiff"/><Relationship Id="rId14" Type="http://schemas.openxmlformats.org/officeDocument/2006/relationships/image" Target="../media/image37.tiff"/><Relationship Id="rId15" Type="http://schemas.openxmlformats.org/officeDocument/2006/relationships/image" Target="../media/image38.tiff"/><Relationship Id="rId16" Type="http://schemas.openxmlformats.org/officeDocument/2006/relationships/image" Target="../media/image39.tiff"/><Relationship Id="rId17" Type="http://schemas.openxmlformats.org/officeDocument/2006/relationships/image" Target="../media/image4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8" Type="http://schemas.openxmlformats.org/officeDocument/2006/relationships/image" Target="../media/image31.png"/><Relationship Id="rId9" Type="http://schemas.openxmlformats.org/officeDocument/2006/relationships/image" Target="../media/image32.tiff"/><Relationship Id="rId10" Type="http://schemas.openxmlformats.org/officeDocument/2006/relationships/image" Target="../media/image3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tiff"/><Relationship Id="rId10" Type="http://schemas.openxmlformats.org/officeDocument/2006/relationships/image" Target="../media/image49.emf"/><Relationship Id="rId11" Type="http://schemas.openxmlformats.org/officeDocument/2006/relationships/image" Target="../media/image5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853" y="196645"/>
            <a:ext cx="7563192" cy="1740310"/>
          </a:xfrm>
        </p:spPr>
        <p:txBody>
          <a:bodyPr>
            <a:no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Securing your 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DevOps Toolchain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in the Cloud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399" y="4129548"/>
            <a:ext cx="8873613" cy="950981"/>
          </a:xfrm>
        </p:spPr>
        <p:txBody>
          <a:bodyPr/>
          <a:lstStyle/>
          <a:p>
            <a:r>
              <a:rPr lang="en-US" smtClean="0"/>
              <a:t>Tony Rice</a:t>
            </a:r>
            <a:endParaRPr lang="en-US" dirty="0"/>
          </a:p>
          <a:p>
            <a:r>
              <a:rPr lang="en-US" dirty="0" smtClean="0"/>
              <a:t>Cisco Security &amp; Trust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482" y="1457783"/>
            <a:ext cx="5142271" cy="2712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source code from 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github.com/rtphokie/hello-world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92850" y="281417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8360" y="263764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then clone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650067" y="2846419"/>
            <a:ext cx="939800" cy="3048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01602" y="2846418"/>
            <a:ext cx="939800" cy="3048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386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</a:t>
            </a:r>
            <a:r>
              <a:rPr lang="en-US" dirty="0" err="1" smtClean="0"/>
              <a:t>seccon_bootcamp</a:t>
            </a:r>
            <a:r>
              <a:rPr lang="en-US" dirty="0" smtClean="0"/>
              <a:t> organization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github.com/seccon_bootcamp</a:t>
            </a:r>
          </a:p>
          <a:p>
            <a:endParaRPr lang="en-US" dirty="0"/>
          </a:p>
          <a:p>
            <a:r>
              <a:rPr lang="en-US" dirty="0" smtClean="0"/>
              <a:t>Or look for an invite in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GitHub developer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Settings </a:t>
            </a:r>
            <a:r>
              <a:rPr lang="en-US" sz="2400" dirty="0"/>
              <a:t>-&gt; Developer Settings -&gt; Personal access tokens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2305" r="10107" b="4032"/>
          <a:stretch/>
        </p:blipFill>
        <p:spPr>
          <a:xfrm>
            <a:off x="248093" y="1261730"/>
            <a:ext cx="1516912" cy="2304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68" y="2003109"/>
            <a:ext cx="6808575" cy="55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9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running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virtualenv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source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/bin/activate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https://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/rtphokie/hello-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world.git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or download </a:t>
            </a:r>
            <a:r>
              <a:rPr lang="en-US" sz="2000" b="1" dirty="0">
                <a:latin typeface="+mn-lt"/>
                <a:ea typeface="Courier New" charset="0"/>
                <a:cs typeface="Courier New" charset="0"/>
              </a:rPr>
              <a:t>from Box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(http://bit.ly/isaca-hello-world)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cd hello-world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sz="2000" b="1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 requirements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042337">
            <a:off x="1390160" y="1464268"/>
            <a:ext cx="5370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optional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application.py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Visit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http://localhost:5000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71" y="1880420"/>
            <a:ext cx="7442200" cy="2170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rot="19042337">
            <a:off x="1390160" y="1464268"/>
            <a:ext cx="5370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optional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7056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25403" y="355333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3196329" y="1113257"/>
            <a:ext cx="5690394" cy="2090006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3300013" y="1281829"/>
            <a:ext cx="1953732" cy="1786862"/>
          </a:xfrm>
          <a:prstGeom prst="cloud">
            <a:avLst/>
          </a:prstGeom>
          <a:solidFill>
            <a:schemeClr val="accent2"/>
          </a:solidFill>
          <a:effectLst>
            <a:outerShdw blurRad="40000" dist="23000" dir="5400000" rotWithShape="0">
              <a:srgbClr val="000000">
                <a:alpha val="8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760" y="2812417"/>
            <a:ext cx="672575" cy="2604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572" y="3134630"/>
            <a:ext cx="282557" cy="3504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37445" y="3543691"/>
            <a:ext cx="350412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761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Vault?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5135" y="855663"/>
            <a:ext cx="8130203" cy="3403600"/>
          </a:xfrm>
        </p:spPr>
        <p:txBody>
          <a:bodyPr/>
          <a:lstStyle/>
          <a:p>
            <a:r>
              <a:rPr lang="en-US" dirty="0" smtClean="0"/>
              <a:t>A tool for Managing secrets.</a:t>
            </a:r>
          </a:p>
          <a:p>
            <a:r>
              <a:rPr lang="en-US" dirty="0" smtClean="0"/>
              <a:t>Software KMS (key management system).</a:t>
            </a:r>
          </a:p>
          <a:p>
            <a:r>
              <a:rPr lang="en-US" b="1" dirty="0"/>
              <a:t>Vault</a:t>
            </a:r>
            <a:r>
              <a:rPr lang="en-US" dirty="0"/>
              <a:t> secures, stores, and tightly controls access to </a:t>
            </a:r>
            <a:r>
              <a:rPr lang="en-US" dirty="0" smtClean="0"/>
              <a:t>secrets.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55586"/>
            <a:ext cx="3248742" cy="11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8:30-9:30 CI/CD overview / AWS and </a:t>
            </a:r>
            <a:r>
              <a:rPr lang="en-US" dirty="0" err="1" smtClean="0"/>
              <a:t>Git</a:t>
            </a:r>
            <a:r>
              <a:rPr lang="en-US" dirty="0" smtClean="0"/>
              <a:t> prerequisites</a:t>
            </a:r>
          </a:p>
          <a:p>
            <a:r>
              <a:rPr lang="en-US" dirty="0" smtClean="0"/>
              <a:t>9:30-10:00 AWS Overview / Fork the GitHub Hello Word Repo</a:t>
            </a:r>
          </a:p>
          <a:p>
            <a:r>
              <a:rPr lang="en-US" dirty="0"/>
              <a:t>10:00:10:30 Provision EC2, Elastic Beanstalk and security </a:t>
            </a:r>
            <a:r>
              <a:rPr lang="en-US" dirty="0" smtClean="0"/>
              <a:t>groups</a:t>
            </a:r>
          </a:p>
          <a:p>
            <a:r>
              <a:rPr lang="en-US" dirty="0" smtClean="0"/>
              <a:t>10:30-10:45 Break</a:t>
            </a:r>
          </a:p>
          <a:p>
            <a:r>
              <a:rPr lang="en-US" dirty="0" smtClean="0"/>
              <a:t>10:45 - noon install </a:t>
            </a:r>
            <a:r>
              <a:rPr lang="en-US" dirty="0"/>
              <a:t>Jenkins with </a:t>
            </a:r>
            <a:r>
              <a:rPr lang="en-US" dirty="0" err="1"/>
              <a:t>Git</a:t>
            </a:r>
            <a:r>
              <a:rPr lang="en-US" dirty="0"/>
              <a:t> and EB plugins</a:t>
            </a:r>
          </a:p>
          <a:p>
            <a:r>
              <a:rPr lang="en-US" dirty="0" smtClean="0"/>
              <a:t>break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Noon-1:30 lunch</a:t>
            </a:r>
          </a:p>
          <a:p>
            <a:r>
              <a:rPr lang="en-US" dirty="0" smtClean="0"/>
              <a:t>1:30 </a:t>
            </a:r>
            <a:r>
              <a:rPr lang="mr-IN" dirty="0" smtClean="0"/>
              <a:t>–</a:t>
            </a:r>
            <a:r>
              <a:rPr lang="en-US" dirty="0" smtClean="0"/>
              <a:t> 2:00 Vault overview</a:t>
            </a:r>
          </a:p>
          <a:p>
            <a:r>
              <a:rPr lang="en-US" dirty="0" smtClean="0"/>
              <a:t>2-3:00 vault install and 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3-4 instrument Jenkins with vault secrets</a:t>
            </a:r>
          </a:p>
          <a:p>
            <a:r>
              <a:rPr lang="en-US" dirty="0" smtClean="0"/>
              <a:t>4-5 build and deploy Hello World</a:t>
            </a:r>
          </a:p>
          <a:p>
            <a:r>
              <a:rPr lang="en-US" dirty="0" smtClean="0"/>
              <a:t>5-5:30 wrap up and best practices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console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830763" y="863600"/>
            <a:ext cx="4206875" cy="340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will be using</a:t>
            </a:r>
          </a:p>
          <a:p>
            <a:r>
              <a:rPr lang="en-US" dirty="0" smtClean="0"/>
              <a:t>EC2</a:t>
            </a:r>
          </a:p>
          <a:p>
            <a:pPr lvl="1"/>
            <a:r>
              <a:rPr lang="en-US" dirty="0" smtClean="0"/>
              <a:t>Security Groups</a:t>
            </a:r>
          </a:p>
          <a:p>
            <a:pPr lvl="1"/>
            <a:r>
              <a:rPr lang="en-US" dirty="0" smtClean="0"/>
              <a:t>Instances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Elastic Beanstalk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72" y="698551"/>
            <a:ext cx="4074691" cy="3717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ounded Rectangle 9"/>
          <p:cNvSpPr/>
          <p:nvPr/>
        </p:nvSpPr>
        <p:spPr>
          <a:xfrm>
            <a:off x="304798" y="863600"/>
            <a:ext cx="364067" cy="186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Rounded Rectangle 10"/>
          <p:cNvSpPr/>
          <p:nvPr/>
        </p:nvSpPr>
        <p:spPr>
          <a:xfrm>
            <a:off x="1659464" y="3369734"/>
            <a:ext cx="364067" cy="186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Rounded Rectangle 11"/>
          <p:cNvSpPr/>
          <p:nvPr/>
        </p:nvSpPr>
        <p:spPr>
          <a:xfrm>
            <a:off x="304798" y="1214916"/>
            <a:ext cx="728136" cy="2244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814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707" y="825825"/>
            <a:ext cx="9144000" cy="32251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Beanstalk: Provision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998140">
            <a:off x="6178213" y="3680815"/>
            <a:ext cx="187439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2.7 on 64 Bit Linux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2601" y="3547532"/>
            <a:ext cx="1168400" cy="423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Rounded Rectangle 12"/>
          <p:cNvSpPr/>
          <p:nvPr/>
        </p:nvSpPr>
        <p:spPr>
          <a:xfrm>
            <a:off x="4292600" y="2825584"/>
            <a:ext cx="2336799" cy="4425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892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80" y="2734689"/>
            <a:ext cx="1009030" cy="1009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171700" y="1791494"/>
            <a:ext cx="6578600" cy="2290762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Amazon AWS account (free tier is fine)</a:t>
            </a:r>
          </a:p>
          <a:p>
            <a:pPr marL="857250" lvl="2" indent="0">
              <a:buNone/>
            </a:pPr>
            <a:r>
              <a:rPr lang="en-US" dirty="0" err="1" smtClean="0"/>
              <a:t>aws.amazon.com</a:t>
            </a:r>
            <a:r>
              <a:rPr lang="en-US" dirty="0" smtClean="0"/>
              <a:t>/free</a:t>
            </a:r>
            <a:r>
              <a:rPr lang="en-US" dirty="0"/>
              <a:t>‎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 account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0451" b="23223"/>
          <a:stretch/>
        </p:blipFill>
        <p:spPr>
          <a:xfrm>
            <a:off x="1257300" y="2273300"/>
            <a:ext cx="1128010" cy="4613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27555" y="1055688"/>
            <a:ext cx="6667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If you don</a:t>
            </a:r>
            <a:r>
              <a:rPr lang="mr-IN" dirty="0"/>
              <a:t>’</a:t>
            </a:r>
            <a:r>
              <a:rPr lang="en-US" dirty="0"/>
              <a:t>t already have these established, </a:t>
            </a:r>
            <a:br>
              <a:rPr lang="en-US" dirty="0"/>
            </a:br>
            <a:r>
              <a:rPr lang="en-US" dirty="0"/>
              <a:t>please take care of this now</a:t>
            </a:r>
          </a:p>
        </p:txBody>
      </p:sp>
    </p:spTree>
    <p:extLst>
      <p:ext uri="{BB962C8B-B14F-4D97-AF65-F5344CB8AC3E}">
        <p14:creationId xmlns:p14="http://schemas.microsoft.com/office/powerpoint/2010/main" val="199924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500" y="2226694"/>
            <a:ext cx="4533900" cy="2191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provision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 smtClean="0"/>
              <a:t>Create Environment</a:t>
            </a:r>
          </a:p>
          <a:p>
            <a:pPr lvl="1"/>
            <a:r>
              <a:rPr lang="en-US" sz="2000" dirty="0" smtClean="0"/>
              <a:t>Create Webserver (Python, change to 2.7; single instance)</a:t>
            </a:r>
          </a:p>
          <a:p>
            <a:pPr lvl="1"/>
            <a:r>
              <a:rPr lang="en-US" sz="2000" dirty="0" smtClean="0"/>
              <a:t>Use sample application</a:t>
            </a:r>
          </a:p>
          <a:p>
            <a:pPr lvl="1"/>
            <a:r>
              <a:rPr lang="en-US" sz="2000" dirty="0" smtClean="0"/>
              <a:t>Launch</a:t>
            </a:r>
          </a:p>
          <a:p>
            <a:pPr lvl="2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78800" y="3945467"/>
            <a:ext cx="482600" cy="3550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6158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IAM: Provision EB 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704407"/>
            <a:ext cx="1737437" cy="1136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348" y="1403570"/>
            <a:ext cx="3169358" cy="1679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Left Arrow 8"/>
          <p:cNvSpPr/>
          <p:nvPr/>
        </p:nvSpPr>
        <p:spPr>
          <a:xfrm rot="3020873">
            <a:off x="2187822" y="2649040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3020873">
            <a:off x="2630165" y="1949071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231" y="929290"/>
            <a:ext cx="3400022" cy="2570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/>
          <p:cNvSpPr/>
          <p:nvPr/>
        </p:nvSpPr>
        <p:spPr>
          <a:xfrm>
            <a:off x="4137231" y="523306"/>
            <a:ext cx="3498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166BB"/>
                </a:solidFill>
                <a:latin typeface="Helvetica Neue" charset="0"/>
              </a:rPr>
              <a:t>AWSElasticBeanstalkFullAccess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9188" y="3301397"/>
            <a:ext cx="1906772" cy="39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Left Arrow 13"/>
          <p:cNvSpPr/>
          <p:nvPr/>
        </p:nvSpPr>
        <p:spPr>
          <a:xfrm rot="3020873">
            <a:off x="5526402" y="3062049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9188" y="3898642"/>
            <a:ext cx="2550562" cy="439442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7208949" y="3324672"/>
            <a:ext cx="1168400" cy="423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Rounded Rectangle 18"/>
          <p:cNvSpPr/>
          <p:nvPr/>
        </p:nvSpPr>
        <p:spPr>
          <a:xfrm>
            <a:off x="7793149" y="3898642"/>
            <a:ext cx="1168400" cy="423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Rounded Rectangle 19"/>
          <p:cNvSpPr/>
          <p:nvPr/>
        </p:nvSpPr>
        <p:spPr>
          <a:xfrm>
            <a:off x="142948" y="700689"/>
            <a:ext cx="619052" cy="323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910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8:30-9:30 CI/CD overview / AWS and </a:t>
            </a:r>
            <a:r>
              <a:rPr lang="en-US" dirty="0" err="1" smtClean="0"/>
              <a:t>Git</a:t>
            </a:r>
            <a:r>
              <a:rPr lang="en-US" dirty="0" smtClean="0"/>
              <a:t> prerequisites</a:t>
            </a:r>
          </a:p>
          <a:p>
            <a:r>
              <a:rPr lang="en-US" dirty="0" smtClean="0"/>
              <a:t>9:30-10:00 AWS Overview / Fork the GitHub Hello Word Repo</a:t>
            </a:r>
          </a:p>
          <a:p>
            <a:r>
              <a:rPr lang="en-US" dirty="0"/>
              <a:t>10:00:10:30 Provision EC2, Elastic Beanstalk and security </a:t>
            </a:r>
            <a:r>
              <a:rPr lang="en-US" dirty="0" smtClean="0"/>
              <a:t>groups</a:t>
            </a:r>
          </a:p>
          <a:p>
            <a:r>
              <a:rPr lang="en-US" dirty="0" smtClean="0"/>
              <a:t>10:30-10:45 Break</a:t>
            </a:r>
          </a:p>
          <a:p>
            <a:r>
              <a:rPr lang="en-US" dirty="0" smtClean="0"/>
              <a:t>10:45 - noon install </a:t>
            </a:r>
            <a:r>
              <a:rPr lang="en-US" dirty="0"/>
              <a:t>Jenkins with </a:t>
            </a:r>
            <a:r>
              <a:rPr lang="en-US" dirty="0" err="1"/>
              <a:t>Git</a:t>
            </a:r>
            <a:r>
              <a:rPr lang="en-US" dirty="0"/>
              <a:t> and EB plugins</a:t>
            </a:r>
          </a:p>
          <a:p>
            <a:r>
              <a:rPr lang="en-US" dirty="0" smtClean="0"/>
              <a:t>break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Noon-1:30 lunch</a:t>
            </a:r>
          </a:p>
          <a:p>
            <a:r>
              <a:rPr lang="en-US" dirty="0" smtClean="0"/>
              <a:t>1:30 </a:t>
            </a:r>
            <a:r>
              <a:rPr lang="mr-IN" dirty="0" smtClean="0"/>
              <a:t>–</a:t>
            </a:r>
            <a:r>
              <a:rPr lang="en-US" dirty="0" smtClean="0"/>
              <a:t> 2:00 Vault overview</a:t>
            </a:r>
          </a:p>
          <a:p>
            <a:r>
              <a:rPr lang="en-US" dirty="0" smtClean="0"/>
              <a:t>2-3:00 vault install and 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3-4 instrument Jenkins with vault secrets</a:t>
            </a:r>
          </a:p>
          <a:p>
            <a:r>
              <a:rPr lang="en-US" dirty="0" smtClean="0"/>
              <a:t>4-5 build and deploy Hello World</a:t>
            </a:r>
          </a:p>
          <a:p>
            <a:r>
              <a:rPr lang="en-US" dirty="0" smtClean="0"/>
              <a:t>5-5:30 wrap up and best practices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security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127" y="720777"/>
            <a:ext cx="6489378" cy="3493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251586" y="1170039"/>
            <a:ext cx="2664542" cy="422787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7897" y="2487561"/>
            <a:ext cx="813897" cy="204741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0641" y="126966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Add access to port 22</a:t>
            </a:r>
            <a:endParaRPr lang="en-US" dirty="0" smtClean="0"/>
          </a:p>
          <a:p>
            <a:r>
              <a:rPr lang="en-US" dirty="0" smtClean="0"/>
              <a:t>While you are creating this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392332" y="3826933"/>
            <a:ext cx="666409" cy="3390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5572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launch EC2 instance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225" y="750274"/>
            <a:ext cx="5543755" cy="3387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3488268" y="3626572"/>
            <a:ext cx="1168400" cy="423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31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099" y="1406013"/>
            <a:ext cx="4364119" cy="3059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9335" y="706267"/>
            <a:ext cx="5818436" cy="320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009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49" y="1080615"/>
            <a:ext cx="3907445" cy="238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AWS: </a:t>
            </a:r>
            <a:r>
              <a:rPr lang="en-US" dirty="0"/>
              <a:t>launch EC2 </a:t>
            </a:r>
            <a:r>
              <a:rPr lang="en-US" dirty="0" smtClean="0"/>
              <a:t>instance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055819" y="3111485"/>
            <a:ext cx="826429" cy="270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Rounded Rectangle 11"/>
          <p:cNvSpPr/>
          <p:nvPr/>
        </p:nvSpPr>
        <p:spPr>
          <a:xfrm>
            <a:off x="7797799" y="2387598"/>
            <a:ext cx="751531" cy="3132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518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a free tier eligible instance type,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766916"/>
            <a:ext cx="5441610" cy="2720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334" y="1942386"/>
            <a:ext cx="4325388" cy="2407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 rot="1814965">
            <a:off x="5104880" y="2193466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814965">
            <a:off x="6163493" y="2856600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88735" y="3123654"/>
            <a:ext cx="1168400" cy="423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Rounded Rectangle 10"/>
          <p:cNvSpPr/>
          <p:nvPr/>
        </p:nvSpPr>
        <p:spPr>
          <a:xfrm>
            <a:off x="8111067" y="4114800"/>
            <a:ext cx="701654" cy="313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2812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229" y="1896723"/>
            <a:ext cx="5373126" cy="23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key pair &amp;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6" y="757084"/>
            <a:ext cx="4274846" cy="3187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0806" y="791742"/>
            <a:ext cx="4109925" cy="482585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14712780">
            <a:off x="6222533" y="1961386"/>
            <a:ext cx="1812813" cy="33465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255933" y="3003996"/>
            <a:ext cx="720142" cy="1456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" name="Rounded Rectangle 9"/>
          <p:cNvSpPr/>
          <p:nvPr/>
        </p:nvSpPr>
        <p:spPr>
          <a:xfrm>
            <a:off x="3227505" y="3519159"/>
            <a:ext cx="1168400" cy="423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65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admin Linux user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Add_user</a:t>
            </a:r>
            <a:r>
              <a:rPr lang="en-US" dirty="0" smtClean="0"/>
              <a:t> </a:t>
            </a:r>
            <a:r>
              <a:rPr lang="en-US" dirty="0" err="1" smtClean="0"/>
              <a:t>seconadmin</a:t>
            </a:r>
            <a:endParaRPr lang="en-US" dirty="0" smtClean="0"/>
          </a:p>
          <a:p>
            <a:r>
              <a:rPr lang="en-US" dirty="0" smtClean="0"/>
              <a:t>Use Vault to generate and store key</a:t>
            </a:r>
          </a:p>
          <a:p>
            <a:r>
              <a:rPr lang="en-US" dirty="0" smtClean="0"/>
              <a:t>Log out of ec2-user</a:t>
            </a:r>
          </a:p>
          <a:p>
            <a:r>
              <a:rPr lang="en-US" dirty="0" smtClean="0"/>
              <a:t>Log in as </a:t>
            </a:r>
            <a:r>
              <a:rPr lang="en-US" dirty="0" err="1" smtClean="0"/>
              <a:t>seconadmin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I &lt;</a:t>
            </a:r>
            <a:r>
              <a:rPr lang="en-US" dirty="0" err="1" smtClean="0"/>
              <a:t>vaultgeneratedkey</a:t>
            </a:r>
            <a:r>
              <a:rPr lang="en-US" dirty="0" smtClean="0"/>
              <a:t>&gt; </a:t>
            </a:r>
            <a:r>
              <a:rPr lang="en-US" dirty="0" err="1" smtClean="0"/>
              <a:t>seconadmin</a:t>
            </a:r>
            <a:r>
              <a:rPr lang="en-US" dirty="0" smtClean="0"/>
              <a:t>@&lt;</a:t>
            </a:r>
            <a:r>
              <a:rPr lang="en-US" dirty="0" err="1" smtClean="0"/>
              <a:t>ip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Prep (for local testing)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Install Python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https://www.python.org/downloads</a:t>
            </a:r>
            <a:r>
              <a:rPr lang="en-US" sz="1800" dirty="0" smtClean="0"/>
              <a:t>/</a:t>
            </a:r>
          </a:p>
          <a:p>
            <a:r>
              <a:rPr lang="en-US" dirty="0"/>
              <a:t>Install PIP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https://</a:t>
            </a:r>
            <a:r>
              <a:rPr lang="en-US" sz="1800" dirty="0" err="1"/>
              <a:t>pip.pypa.io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pip install &lt;module&gt;</a:t>
            </a:r>
          </a:p>
          <a:p>
            <a:r>
              <a:rPr lang="en-US" dirty="0" err="1" smtClean="0"/>
              <a:t>virtualenv</a:t>
            </a:r>
            <a:endParaRPr lang="en-US" dirty="0"/>
          </a:p>
          <a:p>
            <a:r>
              <a:rPr lang="en-US" dirty="0" smtClean="0"/>
              <a:t>pip </a:t>
            </a:r>
            <a:r>
              <a:rPr lang="en-US" dirty="0"/>
              <a:t>install flask==0.10.1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 shortcut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296" y="651933"/>
            <a:ext cx="8318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host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User ec2-user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Hostname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34.215.204.5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IdentityFile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/Users/trice/Downloads/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ISACA_workshop.pem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89" y="2202426"/>
            <a:ext cx="9098695" cy="19851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update</a:t>
            </a:r>
            <a:b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Loaded plugins: priorities, update-motd, upgrade-helper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amzn-main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2.1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amzn-updates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2.5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Resolving Dependencies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--&gt; Running transaction check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---&gt; Package amazon-ssm-agent.x86_64 0:2.1.4.0-1.amzn1 will be </a:t>
            </a:r>
            <a:r>
              <a:rPr lang="is-IS" sz="105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updated</a:t>
            </a:r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3793" y="651933"/>
            <a:ext cx="8367252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chmod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600 ~/Downloads/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~/Downloads/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ec2-user@34.215.204.5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Warning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No 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xauth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data; using fake authentication data for X11 forwarding.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X11 forwarding request failed on channel 0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__|  __|_  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_|  (     /   Amazon Linux AMI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    ___|\___|___|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aws.amazon.com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/amazon-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linux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ami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/2017.09-release-notes/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 packages needed for security; 5 packages available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"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update" to apply all updates.</a:t>
            </a:r>
          </a:p>
        </p:txBody>
      </p:sp>
    </p:spTree>
    <p:extLst>
      <p:ext uri="{BB962C8B-B14F-4D97-AF65-F5344CB8AC3E}">
        <p14:creationId xmlns:p14="http://schemas.microsoft.com/office/powerpoint/2010/main" val="1054676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8:30-9:30 CI/CD overview / AWS and </a:t>
            </a:r>
            <a:r>
              <a:rPr lang="en-US" dirty="0" err="1" smtClean="0"/>
              <a:t>Git</a:t>
            </a:r>
            <a:r>
              <a:rPr lang="en-US" dirty="0" smtClean="0"/>
              <a:t> prerequisites</a:t>
            </a:r>
          </a:p>
          <a:p>
            <a:r>
              <a:rPr lang="en-US" dirty="0" smtClean="0"/>
              <a:t>9:30-10:00 AWS Overview / Fork the GitHub Hello Word Repo</a:t>
            </a:r>
          </a:p>
          <a:p>
            <a:r>
              <a:rPr lang="en-US" dirty="0"/>
              <a:t>10:00:10:30 Provision EC2, Elastic Beanstalk and security </a:t>
            </a:r>
            <a:r>
              <a:rPr lang="en-US" dirty="0" smtClean="0"/>
              <a:t>groups</a:t>
            </a:r>
          </a:p>
          <a:p>
            <a:r>
              <a:rPr lang="en-US" dirty="0" smtClean="0"/>
              <a:t>10:30-10:45 Break</a:t>
            </a:r>
          </a:p>
          <a:p>
            <a:r>
              <a:rPr lang="en-US" dirty="0" smtClean="0"/>
              <a:t>10:45 - noon install </a:t>
            </a:r>
            <a:r>
              <a:rPr lang="en-US" dirty="0"/>
              <a:t>Jenkins with </a:t>
            </a:r>
            <a:r>
              <a:rPr lang="en-US" dirty="0" err="1"/>
              <a:t>Git</a:t>
            </a:r>
            <a:r>
              <a:rPr lang="en-US" dirty="0"/>
              <a:t> and EB plugins</a:t>
            </a:r>
          </a:p>
          <a:p>
            <a:r>
              <a:rPr lang="en-US" dirty="0" smtClean="0"/>
              <a:t>break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Noon-1:30 lunch</a:t>
            </a:r>
          </a:p>
          <a:p>
            <a:r>
              <a:rPr lang="en-US" dirty="0" smtClean="0"/>
              <a:t>1:30 </a:t>
            </a:r>
            <a:r>
              <a:rPr lang="mr-IN" dirty="0" smtClean="0"/>
              <a:t>–</a:t>
            </a:r>
            <a:r>
              <a:rPr lang="en-US" dirty="0" smtClean="0"/>
              <a:t> 2:00 Vault overview</a:t>
            </a:r>
          </a:p>
          <a:p>
            <a:r>
              <a:rPr lang="en-US" dirty="0" smtClean="0"/>
              <a:t>2-3:00 vault install and 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3-4 instrument Jenkins with vault secrets</a:t>
            </a:r>
          </a:p>
          <a:p>
            <a:r>
              <a:rPr lang="en-US" dirty="0" smtClean="0"/>
              <a:t>4-5 build and deploy Hello World</a:t>
            </a:r>
          </a:p>
          <a:p>
            <a:r>
              <a:rPr lang="en-US" dirty="0" smtClean="0"/>
              <a:t>5-5:30 wrap up and best practices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secrets not credentials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75" b="34980"/>
          <a:stretch/>
        </p:blipFill>
        <p:spPr>
          <a:xfrm>
            <a:off x="524934" y="1193800"/>
            <a:ext cx="771525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Vault?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5135" y="855663"/>
            <a:ext cx="8130203" cy="340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leverage </a:t>
            </a:r>
            <a:r>
              <a:rPr lang="en-US" dirty="0"/>
              <a:t>a single secure storage to store secrets such as API keys, passwords, certificates, and more for cloud 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Unified interface, while ensuring strict controls and recording audit logs.</a:t>
            </a:r>
          </a:p>
          <a:p>
            <a:r>
              <a:rPr lang="en-US" dirty="0" smtClean="0"/>
              <a:t>Hardware HSMs though provides stronger controls are very expensive!!</a:t>
            </a:r>
          </a:p>
          <a:p>
            <a:r>
              <a:rPr lang="en-US" dirty="0" smtClean="0"/>
              <a:t>Ensures secrets are always stored separately from the data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solidFill>
                  <a:schemeClr val="tx1"/>
                </a:solidFill>
              </a:rPr>
              <a:t>*secret = passwords, tokens, private keys, API keys, symmetric encryption keys</a:t>
            </a:r>
          </a:p>
        </p:txBody>
      </p:sp>
    </p:spTree>
    <p:extLst>
      <p:ext uri="{BB962C8B-B14F-4D97-AF65-F5344CB8AC3E}">
        <p14:creationId xmlns:p14="http://schemas.microsoft.com/office/powerpoint/2010/main" val="15961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links in Cloud 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Hard-coded passwords in CI/CD pipeline or code</a:t>
            </a:r>
          </a:p>
          <a:p>
            <a:r>
              <a:rPr lang="en-US" dirty="0" smtClean="0"/>
              <a:t>Weak passwords</a:t>
            </a:r>
          </a:p>
        </p:txBody>
      </p:sp>
      <p:sp>
        <p:nvSpPr>
          <p:cNvPr id="5" name="TextBox 4"/>
          <p:cNvSpPr txBox="1"/>
          <p:nvPr/>
        </p:nvSpPr>
        <p:spPr>
          <a:xfrm rot="19122227">
            <a:off x="1064256" y="2029101"/>
            <a:ext cx="628841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DO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Management System overview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10" y="828882"/>
            <a:ext cx="5024284" cy="328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of KMS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9335" y="855663"/>
            <a:ext cx="8246003" cy="340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Key generation</a:t>
            </a:r>
          </a:p>
          <a:p>
            <a:r>
              <a:rPr lang="en-US" dirty="0"/>
              <a:t>Key Storage </a:t>
            </a:r>
          </a:p>
          <a:p>
            <a:r>
              <a:rPr lang="en-US" dirty="0"/>
              <a:t>Key retrieval </a:t>
            </a:r>
          </a:p>
          <a:p>
            <a:r>
              <a:rPr lang="en-US" dirty="0"/>
              <a:t>Policies for key rotation</a:t>
            </a:r>
          </a:p>
          <a:p>
            <a:r>
              <a:rPr lang="en-US" dirty="0"/>
              <a:t>Manipulation of keys (activation date or description of key, revocation, delete)</a:t>
            </a:r>
          </a:p>
          <a:p>
            <a:r>
              <a:rPr lang="en-US" dirty="0"/>
              <a:t>Access control or management</a:t>
            </a:r>
          </a:p>
          <a:p>
            <a:r>
              <a:rPr lang="en-US" dirty="0"/>
              <a:t>Redundancy - mechanism for real time mirroring, load balancing, high availability </a:t>
            </a:r>
          </a:p>
          <a:p>
            <a:r>
              <a:rPr lang="en-US" dirty="0"/>
              <a:t>Audit access - audit trail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Vault high level example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791"/>
            <a:ext cx="9144000" cy="37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Vault high level example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651933"/>
            <a:ext cx="5611215" cy="36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860684" y="922338"/>
            <a:ext cx="4279900" cy="34594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Khadija Amin</a:t>
            </a:r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Information Security Architect</a:t>
            </a:r>
          </a:p>
          <a:p>
            <a:pPr marL="0" indent="0">
              <a:buNone/>
            </a:pPr>
            <a:r>
              <a:rPr lang="en-US" sz="2400" dirty="0" smtClean="0"/>
              <a:t>SJC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58" y="3091234"/>
            <a:ext cx="4530484" cy="1338303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30200" y="922338"/>
            <a:ext cx="427990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Tony Rice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Senior Information Security Engineer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RTP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790" y="3278532"/>
            <a:ext cx="15113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6" y="3011832"/>
            <a:ext cx="1892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Vault key strategies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9335" y="855663"/>
            <a:ext cx="8246003" cy="3403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Deploy up-to-date vault version (v0.6.1 or above)</a:t>
            </a:r>
          </a:p>
          <a:p>
            <a:r>
              <a:rPr lang="en-US" dirty="0" smtClean="0"/>
              <a:t>Securely initialize and bring up the KMS</a:t>
            </a:r>
          </a:p>
          <a:p>
            <a:pPr lvl="1"/>
            <a:r>
              <a:rPr lang="en-US" dirty="0"/>
              <a:t>Protection of master keys that are needed to initialize the KMS </a:t>
            </a:r>
            <a:endParaRPr lang="en-US" dirty="0" smtClean="0"/>
          </a:p>
          <a:p>
            <a:r>
              <a:rPr lang="en-US" dirty="0"/>
              <a:t>Support High Availability </a:t>
            </a:r>
            <a:endParaRPr lang="en-US" dirty="0" smtClean="0"/>
          </a:p>
          <a:p>
            <a:r>
              <a:rPr lang="en-US" dirty="0"/>
              <a:t>Secure Communications Between Clients and KMS</a:t>
            </a:r>
          </a:p>
          <a:p>
            <a:r>
              <a:rPr lang="en-US" dirty="0" smtClean="0"/>
              <a:t>Authentication using automated ways (Tokens, PKI Keys)</a:t>
            </a:r>
          </a:p>
          <a:p>
            <a:r>
              <a:rPr lang="en-US" dirty="0"/>
              <a:t>Roles and privileges should be well defined so that clients are granted least amount of privileges necessary to complete its task. </a:t>
            </a:r>
            <a:endParaRPr lang="en-US" dirty="0" smtClean="0"/>
          </a:p>
          <a:p>
            <a:endParaRPr lang="en-US" b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5" y="217572"/>
            <a:ext cx="8255000" cy="454025"/>
          </a:xfrm>
        </p:spPr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9335" y="855663"/>
            <a:ext cx="8246003" cy="3403600"/>
          </a:xfrm>
        </p:spPr>
        <p:txBody>
          <a:bodyPr/>
          <a:lstStyle/>
          <a:p>
            <a:r>
              <a:rPr lang="en-US" dirty="0" smtClean="0"/>
              <a:t>More info on Vault can be found at the </a:t>
            </a:r>
            <a:r>
              <a:rPr lang="en-US" dirty="0" err="1" smtClean="0"/>
              <a:t>Infosec</a:t>
            </a:r>
            <a:r>
              <a:rPr lang="en-US" dirty="0" smtClean="0"/>
              <a:t> recipe </a:t>
            </a:r>
            <a:r>
              <a:rPr lang="mr-IN" dirty="0" smtClean="0"/>
              <a:t>–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  https</a:t>
            </a:r>
            <a:r>
              <a:rPr lang="en-US" dirty="0"/>
              <a:t>://</a:t>
            </a:r>
            <a:r>
              <a:rPr lang="en-US" dirty="0" err="1"/>
              <a:t>cisco.jiveon.com</a:t>
            </a:r>
            <a:r>
              <a:rPr lang="en-US" dirty="0"/>
              <a:t>/docs/DOC-1510893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99" y="1844518"/>
            <a:ext cx="5579533" cy="275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751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secret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From your Jenkins/Vault server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mr-IN" sz="1800" dirty="0" err="1" smtClean="0">
                <a:latin typeface="Courier" charset="0"/>
                <a:ea typeface="Courier" charset="0"/>
                <a:cs typeface="Courier" charset="0"/>
              </a:rPr>
              <a:t>curl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://127.0.0.1:8200/v1/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github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login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 '{ "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token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":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YourGitHubPersonalToken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" }’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mr-IN" sz="1800" dirty="0" err="1" smtClean="0">
                <a:latin typeface="Courier" charset="0"/>
                <a:ea typeface="Courier" charset="0"/>
                <a:cs typeface="Courier" charset="0"/>
              </a:rPr>
              <a:t>curl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 "X-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Vault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Token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i="1" dirty="0" err="1" smtClean="0">
                <a:latin typeface="Courier" charset="0"/>
                <a:ea typeface="Courier" charset="0"/>
                <a:cs typeface="Courier" charset="0"/>
              </a:rPr>
              <a:t>client_token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  -X POST  -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 '{"</a:t>
            </a:r>
            <a:r>
              <a:rPr lang="mr-IN" sz="1800" dirty="0" err="1">
                <a:latin typeface="Courier" charset="0"/>
                <a:ea typeface="Courier" charset="0"/>
                <a:cs typeface="Courier" charset="0"/>
              </a:rPr>
              <a:t>gittoken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":”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YourPersonalToken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"}'</a:t>
            </a:r>
            <a:endParaRPr lang="mr-IN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mr-IN" sz="1800" dirty="0"/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90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546101"/>
            <a:ext cx="8178800" cy="386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18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installation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335" y="943896"/>
            <a:ext cx="8642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update </a:t>
            </a:r>
            <a:r>
              <a:rPr lang="mr-IN" dirty="0" smtClean="0"/>
              <a:t>–</a:t>
            </a:r>
            <a:r>
              <a:rPr lang="en-US" dirty="0" smtClean="0"/>
              <a:t>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install -y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wget</a:t>
            </a:r>
            <a:r>
              <a:rPr lang="en-US" dirty="0"/>
              <a:t> -O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yum.repos.d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> \ </a:t>
            </a:r>
            <a:br>
              <a:rPr lang="en-US" dirty="0" smtClean="0"/>
            </a:br>
            <a:r>
              <a:rPr lang="en-US" dirty="0" smtClean="0"/>
              <a:t>   http</a:t>
            </a:r>
            <a:r>
              <a:rPr lang="en-US" dirty="0"/>
              <a:t>://</a:t>
            </a:r>
            <a:r>
              <a:rPr lang="en-US" dirty="0" err="1" smtClean="0"/>
              <a:t>pkg.jenkins-ci.org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rpm --import https://</a:t>
            </a:r>
            <a:r>
              <a:rPr lang="en-US" dirty="0" err="1" smtClean="0"/>
              <a:t>pkg.jenkins.io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jenkins.io.key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jenkins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0619" y="4748408"/>
            <a:ext cx="78215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95000"/>
                  </a:schemeClr>
                </a:solidFill>
              </a:rPr>
              <a:t>https://d0.awsstatic.com/Projects/P5505030/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aws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project_Jenkins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-build-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server.pdf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get Java8 errors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639" y="855406"/>
            <a:ext cx="8701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service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jenkins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start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Starting Jenkins Jenkins requires Java8 or later, but you are running 1.7.0_151-mockbuild_2017_08_09_21_42-b00 from 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/lib/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jvm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/java-1.7.0-openjdk-1.7.0.151.x86_64/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jre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java.lang.UnsupportedClassVersionError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: 51.0</a:t>
            </a:r>
          </a:p>
          <a:p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at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Main.main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(Main.java:124)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Y install java-1.8.0 </a:t>
            </a:r>
          </a:p>
          <a:p>
            <a:pPr fontAlgn="base"/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Y remove java-1.7.0-openjdk 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sudo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service jenkins start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Starting Jenkins                                          </a:t>
            </a:r>
            <a:r>
              <a:rPr lang="is-I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[  OK  </a:t>
            </a:r>
            <a:r>
              <a:rPr lang="is-I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Login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9335" y="1229421"/>
            <a:ext cx="86502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cat /</a:t>
            </a:r>
            <a:r>
              <a:rPr lang="en-US" dirty="0" err="1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/lib/</a:t>
            </a:r>
            <a:r>
              <a:rPr lang="en-US" dirty="0" err="1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jenkins</a:t>
            </a:r>
            <a:r>
              <a:rPr lang="en-US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/secrets/</a:t>
            </a:r>
            <a:r>
              <a:rPr lang="en-US" dirty="0" err="1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initialAdminPassword</a:t>
            </a:r>
            <a:endParaRPr lang="en-US" dirty="0">
              <a:solidFill>
                <a:srgbClr val="F4F4F4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i="1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i="1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somereallystring</a:t>
            </a:r>
            <a:r>
              <a:rPr lang="en-US" i="1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i="1" dirty="0">
              <a:solidFill>
                <a:srgbClr val="F4F4F4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78658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EC2 Linux prompt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447" y="2275366"/>
            <a:ext cx="3784069" cy="2143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4373524" y="194926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i="1" dirty="0" smtClean="0"/>
              <a:t>publicip</a:t>
            </a:r>
            <a:r>
              <a:rPr lang="en-US" dirty="0" smtClean="0"/>
              <a:t>:8080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133926"/>
            <a:ext cx="23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Visit the Jenkins 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1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build </a:t>
            </a:r>
            <a:r>
              <a:rPr lang="en-US" dirty="0" smtClean="0"/>
              <a:t>job </a:t>
            </a:r>
            <a:r>
              <a:rPr lang="mr-IN" dirty="0" smtClean="0"/>
              <a:t>–</a:t>
            </a:r>
            <a:r>
              <a:rPr lang="en-US" dirty="0" smtClean="0"/>
              <a:t> Vault Credentials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3667" y="-347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9247" y="4097078"/>
            <a:ext cx="3220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Before you type</a:t>
            </a:r>
            <a:r>
              <a:rPr lang="mr-IN" sz="1050" i="1" dirty="0" smtClean="0"/>
              <a:t>…</a:t>
            </a:r>
            <a:r>
              <a:rPr lang="en-US" sz="1050" i="1" dirty="0" smtClean="0"/>
              <a:t> there’s a copy in the </a:t>
            </a:r>
            <a:r>
              <a:rPr lang="en-US" sz="1050" i="1" dirty="0" err="1" smtClean="0"/>
              <a:t>github</a:t>
            </a:r>
            <a:r>
              <a:rPr lang="en-US" sz="1050" i="1" dirty="0" smtClean="0"/>
              <a:t> repo</a:t>
            </a:r>
            <a:endParaRPr lang="en-US" sz="105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" y="652867"/>
            <a:ext cx="4819153" cy="3089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77" y="1159817"/>
            <a:ext cx="6087215" cy="306421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65991" y="1233377"/>
            <a:ext cx="2665228" cy="581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9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build </a:t>
            </a:r>
            <a:r>
              <a:rPr lang="en-US" dirty="0" smtClean="0"/>
              <a:t>job </a:t>
            </a:r>
            <a:r>
              <a:rPr lang="mr-IN" dirty="0" smtClean="0"/>
              <a:t>–</a:t>
            </a:r>
            <a:r>
              <a:rPr lang="en-US" dirty="0" smtClean="0"/>
              <a:t> Use secret to fetch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0067" y="838200"/>
            <a:ext cx="87799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#!/bin/bash 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x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[ -d "hello-world" ]; then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cd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hello-world;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pull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else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340" dirty="0"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en-US" sz="1340" dirty="0" smtClean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MYSECRET</a:t>
            </a:r>
            <a:r>
              <a:rPr lang="en-US" sz="1340" dirty="0" err="1" smtClean="0">
                <a:latin typeface="Courier" charset="0"/>
                <a:ea typeface="Courier" charset="0"/>
                <a:cs typeface="Courier" charset="0"/>
              </a:rPr>
              <a:t>:x-oauth-basic@github.com</a:t>
            </a:r>
            <a:r>
              <a:rPr lang="en-US" sz="1340" dirty="0" smtClean="0">
                <a:latin typeface="Courier" charset="0"/>
                <a:ea typeface="Courier" charset="0"/>
                <a:cs typeface="Courier" charset="0"/>
              </a:rPr>
              <a:t>/rtphokie/hello-</a:t>
            </a:r>
            <a:r>
              <a:rPr lang="en-US" sz="1340" dirty="0" err="1" smtClean="0">
                <a:latin typeface="Courier" charset="0"/>
                <a:ea typeface="Courier" charset="0"/>
                <a:cs typeface="Courier" charset="0"/>
              </a:rPr>
              <a:t>world.git</a:t>
            </a:r>
            <a:endParaRPr lang="en-US" sz="134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clone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$URL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fi</a:t>
            </a:r>
          </a:p>
          <a:p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hello-world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3667" y="-347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9247" y="4097078"/>
            <a:ext cx="32207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Before you type</a:t>
            </a:r>
            <a:r>
              <a:rPr lang="mr-IN" sz="1050" i="1" dirty="0" smtClean="0"/>
              <a:t>…</a:t>
            </a:r>
            <a:r>
              <a:rPr lang="en-US" sz="1050" i="1" dirty="0" smtClean="0"/>
              <a:t> there’s a copy in the </a:t>
            </a:r>
            <a:r>
              <a:rPr lang="en-US" sz="1050" i="1" dirty="0" err="1" smtClean="0"/>
              <a:t>github</a:t>
            </a:r>
            <a:r>
              <a:rPr lang="en-US" sz="1050" i="1" dirty="0" smtClean="0"/>
              <a:t> repo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5119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460" y="3735935"/>
            <a:ext cx="371233" cy="445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950" y="3735934"/>
            <a:ext cx="278212" cy="3894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3096" y="4170116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7337541" y="4124256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8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2" y="2082883"/>
            <a:ext cx="6925340" cy="194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Plugins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9359" y="1126854"/>
            <a:ext cx="4812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Configure Jenkins -&gt; Manage Plugins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HashiCorp</a:t>
            </a:r>
            <a:r>
              <a:rPr lang="en-US" dirty="0" smtClean="0"/>
              <a:t> </a:t>
            </a:r>
            <a:r>
              <a:rPr lang="en-US" dirty="0"/>
              <a:t>Vault </a:t>
            </a:r>
            <a:r>
              <a:rPr lang="en-US" dirty="0" smtClean="0"/>
              <a:t>Plugin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AWS Elastic Beanstalk Deployment Plugin</a:t>
            </a:r>
          </a:p>
        </p:txBody>
      </p:sp>
    </p:spTree>
    <p:extLst>
      <p:ext uri="{BB962C8B-B14F-4D97-AF65-F5344CB8AC3E}">
        <p14:creationId xmlns:p14="http://schemas.microsoft.com/office/powerpoint/2010/main" val="256360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Jenkins GUI: Create a build 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826386"/>
            <a:ext cx="2948763" cy="854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137" y="1422400"/>
            <a:ext cx="6175396" cy="2060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2032676"/>
            <a:ext cx="4781709" cy="2645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810000" y="825500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</a:t>
            </a:r>
            <a:r>
              <a:rPr lang="en-US" i="1" dirty="0" smtClean="0"/>
              <a:t>New Item, </a:t>
            </a:r>
            <a:r>
              <a:rPr lang="en-US" dirty="0" smtClean="0"/>
              <a:t>select Freestyle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3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vault key to Jenkins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826386"/>
            <a:ext cx="2948763" cy="854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137" y="1422400"/>
            <a:ext cx="6175396" cy="2060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2032676"/>
            <a:ext cx="4781709" cy="2645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810000" y="825500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</a:t>
            </a:r>
            <a:r>
              <a:rPr lang="en-US" i="1" dirty="0" smtClean="0"/>
              <a:t>New Item, </a:t>
            </a:r>
            <a:r>
              <a:rPr lang="en-US" dirty="0" smtClean="0"/>
              <a:t>select Freestyle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91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658" y="2097259"/>
            <a:ext cx="3913239" cy="2682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: Deploy 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2241753"/>
            <a:ext cx="3888736" cy="242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9335" y="172792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6966" y="165909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9224730">
            <a:off x="1136947" y="1730084"/>
            <a:ext cx="3007438" cy="7207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3355" y="-92423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3064337">
            <a:off x="3655973" y="2137857"/>
            <a:ext cx="3299418" cy="6168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380" y="990055"/>
            <a:ext cx="7890387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ssh-keygen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-t </a:t>
            </a:r>
            <a:r>
              <a:rPr lang="en-US" sz="1100" dirty="0" err="1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rsa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C ‘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trice@cisco.com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’</a:t>
            </a:r>
            <a:endParaRPr lang="en-US" sz="1100" dirty="0">
              <a:solidFill>
                <a:srgbClr val="F4F4F4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15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5" y="143949"/>
            <a:ext cx="8255000" cy="454025"/>
          </a:xfrm>
        </p:spPr>
        <p:txBody>
          <a:bodyPr/>
          <a:lstStyle/>
          <a:p>
            <a:r>
              <a:rPr lang="en-US" dirty="0" smtClean="0"/>
              <a:t>Jenkins: deploy to EB post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35" y="778933"/>
            <a:ext cx="4912580" cy="301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ight Arrow 7"/>
          <p:cNvSpPr/>
          <p:nvPr/>
        </p:nvSpPr>
        <p:spPr>
          <a:xfrm rot="2071487">
            <a:off x="3645928" y="1010424"/>
            <a:ext cx="917675" cy="4805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08341" y="1778000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108341" y="2930252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260741" y="1930400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38800" y="1079500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AWS Credentials</a:t>
            </a:r>
            <a:endParaRPr lang="en-US" dirty="0"/>
          </a:p>
        </p:txBody>
      </p:sp>
      <p:sp>
        <p:nvSpPr>
          <p:cNvPr id="15" name="Left Arrow 14"/>
          <p:cNvSpPr/>
          <p:nvPr/>
        </p:nvSpPr>
        <p:spPr>
          <a:xfrm>
            <a:off x="7277100" y="3606800"/>
            <a:ext cx="1121835" cy="3429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7277100" y="4008693"/>
            <a:ext cx="1121835" cy="3429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35" y="3789618"/>
            <a:ext cx="5700042" cy="645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809" y="1413387"/>
            <a:ext cx="4201832" cy="334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3540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Artifact Management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062"/>
            <a:ext cx="2328672" cy="1203494"/>
          </a:xfrm>
          <a:prstGeom prst="rect">
            <a:avLst/>
          </a:prstGeom>
        </p:spPr>
      </p:pic>
      <p:sp>
        <p:nvSpPr>
          <p:cNvPr id="30" name="Round Diagonal Corner Rectangle 29"/>
          <p:cNvSpPr/>
          <p:nvPr/>
        </p:nvSpPr>
        <p:spPr>
          <a:xfrm>
            <a:off x="2942329" y="1663590"/>
            <a:ext cx="5690394" cy="2090006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/>
          <p:cNvSpPr/>
          <p:nvPr/>
        </p:nvSpPr>
        <p:spPr>
          <a:xfrm>
            <a:off x="3046013" y="1832162"/>
            <a:ext cx="1953732" cy="178686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207" y="2166203"/>
            <a:ext cx="414650" cy="444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207" y="2725593"/>
            <a:ext cx="414650" cy="444470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4033857" y="2323217"/>
            <a:ext cx="2861125" cy="169520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007" y="2176136"/>
            <a:ext cx="245718" cy="460342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21287531">
            <a:off x="4002458" y="2776547"/>
            <a:ext cx="533013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985" y="2265358"/>
            <a:ext cx="200866" cy="266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3633" y="2752882"/>
            <a:ext cx="376955" cy="317478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1612616" y="2605614"/>
            <a:ext cx="2002704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395" y="2907816"/>
            <a:ext cx="376955" cy="3174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760" y="3362750"/>
            <a:ext cx="672575" cy="260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97854" y="1372174"/>
            <a:ext cx="1165437" cy="50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18770" y="1349169"/>
            <a:ext cx="706680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70894" y="108412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Production</a:t>
            </a:r>
          </a:p>
          <a:p>
            <a:pPr algn="ctr"/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46954" y="1358999"/>
            <a:ext cx="530986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62" y="2733835"/>
            <a:ext cx="302455" cy="43260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31554" y="3714917"/>
            <a:ext cx="687159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7572" y="3684963"/>
            <a:ext cx="282557" cy="3504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982" y="3619024"/>
            <a:ext cx="211756" cy="30642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010" y="3673603"/>
            <a:ext cx="174116" cy="3409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83445" y="4094024"/>
            <a:ext cx="350412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307684" y="4015187"/>
            <a:ext cx="330890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IAM</a:t>
            </a:r>
            <a:endParaRPr 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6694493" y="3924528"/>
            <a:ext cx="612734" cy="3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sp>
        <p:nvSpPr>
          <p:cNvPr id="72" name="Left-Right Arrow 71"/>
          <p:cNvSpPr/>
          <p:nvPr/>
        </p:nvSpPr>
        <p:spPr>
          <a:xfrm rot="21287531">
            <a:off x="4869564" y="2585825"/>
            <a:ext cx="2101988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526" y="3075897"/>
            <a:ext cx="376955" cy="31747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140" y="2611410"/>
            <a:ext cx="414650" cy="4444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7549" y="2666697"/>
            <a:ext cx="299269" cy="33389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176251" y="1355489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1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smtClean="0"/>
              <a:t>Artifactory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wget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 https://bintray.com/jfrog/artifactory-rpms/rpm -O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\ 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bintray-jfrog-artifactory-rpms.repo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mv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bintray-jfrog-artifactory-rpms.repo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\ /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etc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yum.repos.d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yum install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jfrog-artifactory-oss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53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Avoid unexpected bills: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Terminate all EC2 instances and Elastic Beanstalk apps.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5" y="863600"/>
            <a:ext cx="3129592" cy="34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82" y="2930584"/>
            <a:ext cx="1026696" cy="7685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2982" y="492407"/>
            <a:ext cx="7496127" cy="1443083"/>
            <a:chOff x="626132" y="1863393"/>
            <a:chExt cx="7496127" cy="1443083"/>
          </a:xfrm>
          <a:solidFill>
            <a:schemeClr val="tx2"/>
          </a:solidFill>
        </p:grpSpPr>
        <p:sp>
          <p:nvSpPr>
            <p:cNvPr id="5" name="TextBox 4"/>
            <p:cNvSpPr txBox="1"/>
            <p:nvPr/>
          </p:nvSpPr>
          <p:spPr>
            <a:xfrm>
              <a:off x="626132" y="2300016"/>
              <a:ext cx="2621198" cy="646315"/>
            </a:xfrm>
            <a:prstGeom prst="rect">
              <a:avLst/>
            </a:prstGeom>
            <a:noFill/>
          </p:spPr>
          <p:txBody>
            <a:bodyPr wrap="none" lIns="91424" tIns="45712" rIns="91424" bIns="45712" rtlCol="0">
              <a:spAutoFit/>
            </a:bodyPr>
            <a:lstStyle/>
            <a:p>
              <a:r>
                <a:rPr lang="en-US" sz="3600" b="1" dirty="0" smtClean="0">
                  <a:solidFill>
                    <a:schemeClr val="tx2"/>
                  </a:solidFill>
                  <a:latin typeface="+mj-lt"/>
                </a:rPr>
                <a:t>Thank you.</a:t>
              </a:r>
              <a:endParaRPr lang="en-US" sz="36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 userDrawn="1"/>
          </p:nvSpPr>
          <p:spPr bwMode="black">
            <a:xfrm>
              <a:off x="6286242" y="2851177"/>
              <a:ext cx="116616" cy="44182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6965595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5798084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black">
            <a:xfrm>
              <a:off x="7425276" y="2840179"/>
              <a:ext cx="463750" cy="466297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6553371" y="2840179"/>
              <a:ext cx="302387" cy="466297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5566212" y="2225010"/>
              <a:ext cx="109835" cy="227032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5874021" y="2072754"/>
              <a:ext cx="109835" cy="379291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black">
            <a:xfrm>
              <a:off x="6176411" y="1863396"/>
              <a:ext cx="109835" cy="698767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black">
            <a:xfrm>
              <a:off x="6484220" y="2072752"/>
              <a:ext cx="109835" cy="379292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6785247" y="2225012"/>
              <a:ext cx="116616" cy="22703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7093060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7400872" y="1863393"/>
              <a:ext cx="111191" cy="69876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7703257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011068" y="2225012"/>
              <a:ext cx="111191" cy="22703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4717706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982" y="1944829"/>
            <a:ext cx="3866732" cy="175431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sz="3600" b="1" dirty="0" err="1" smtClean="0">
                <a:solidFill>
                  <a:schemeClr val="tx2"/>
                </a:solidFill>
                <a:latin typeface="+mj-lt"/>
              </a:rPr>
              <a:t>trice@cisco.com</a:t>
            </a:r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r>
              <a:rPr lang="en-US" sz="3600" b="1" dirty="0" smtClean="0">
                <a:solidFill>
                  <a:schemeClr val="tx2"/>
                </a:solidFill>
                <a:latin typeface="+mj-lt"/>
              </a:rPr>
              <a:t>      @rtphokie</a:t>
            </a:r>
            <a:endParaRPr lang="en-US" sz="36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49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workshop we will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203767" cy="3782397"/>
          </a:xfrm>
        </p:spPr>
        <p:txBody>
          <a:bodyPr>
            <a:normAutofit/>
          </a:bodyPr>
          <a:lstStyle/>
          <a:p>
            <a:r>
              <a:rPr lang="en-US" dirty="0" smtClean="0"/>
              <a:t>A source code repository </a:t>
            </a:r>
          </a:p>
          <a:p>
            <a:r>
              <a:rPr lang="en-US" dirty="0" smtClean="0"/>
              <a:t>A centralized build server</a:t>
            </a:r>
          </a:p>
          <a:p>
            <a:r>
              <a:rPr lang="en-US" dirty="0" smtClean="0"/>
              <a:t>Deploy a simple micro service into the cloud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Along the way, we’ll form them into a continuous integration toolchain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securely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784" y="582118"/>
            <a:ext cx="726563" cy="726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677" y="1287003"/>
            <a:ext cx="624530" cy="731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116" y="1996632"/>
            <a:ext cx="555897" cy="769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483" y="3167030"/>
            <a:ext cx="1692242" cy="16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2713477" y="2435162"/>
            <a:ext cx="1531515" cy="1248329"/>
            <a:chOff x="2942445" y="3067648"/>
            <a:chExt cx="1531515" cy="12483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2445" y="3155129"/>
              <a:ext cx="835742" cy="50782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08456" y="3067648"/>
              <a:ext cx="665504" cy="68278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1602" y="4056974"/>
              <a:ext cx="925010" cy="25900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238" y="3750437"/>
              <a:ext cx="1023374" cy="23025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64741" y="949281"/>
            <a:ext cx="7418438" cy="1391265"/>
            <a:chOff x="929149" y="1617406"/>
            <a:chExt cx="7418438" cy="1391265"/>
          </a:xfrm>
        </p:grpSpPr>
        <p:grpSp>
          <p:nvGrpSpPr>
            <p:cNvPr id="35" name="Group 34"/>
            <p:cNvGrpSpPr/>
            <p:nvPr/>
          </p:nvGrpSpPr>
          <p:grpSpPr>
            <a:xfrm>
              <a:off x="929149" y="1617406"/>
              <a:ext cx="7418438" cy="1391264"/>
              <a:chOff x="899652" y="2158181"/>
              <a:chExt cx="4547420" cy="904567"/>
            </a:xfrm>
          </p:grpSpPr>
          <p:sp>
            <p:nvSpPr>
              <p:cNvPr id="44" name="Can 43"/>
              <p:cNvSpPr/>
              <p:nvPr/>
            </p:nvSpPr>
            <p:spPr>
              <a:xfrm rot="5400000">
                <a:off x="1091381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Can 44"/>
              <p:cNvSpPr/>
              <p:nvPr/>
            </p:nvSpPr>
            <p:spPr>
              <a:xfrm rot="5400000">
                <a:off x="2177846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/>
              <p:cNvSpPr/>
              <p:nvPr/>
            </p:nvSpPr>
            <p:spPr>
              <a:xfrm rot="5400000">
                <a:off x="3264311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an 46"/>
              <p:cNvSpPr/>
              <p:nvPr/>
            </p:nvSpPr>
            <p:spPr>
              <a:xfrm rot="5400000">
                <a:off x="4350776" y="1966452"/>
                <a:ext cx="904567" cy="1288025"/>
              </a:xfrm>
              <a:prstGeom prst="ca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058267" y="1617406"/>
              <a:ext cx="151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30673" y="1617406"/>
              <a:ext cx="151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BUILD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67639" y="1617406"/>
              <a:ext cx="1514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STAGING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5486" y="1648183"/>
              <a:ext cx="1514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PRODUCTION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39551" y="2408507"/>
              <a:ext cx="140239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Developers</a:t>
              </a:r>
            </a:p>
            <a:p>
              <a:pPr algn="ctr"/>
              <a:r>
                <a:rPr lang="en-US" sz="1100" i="1" dirty="0" smtClean="0"/>
                <a:t>commit code &amp; test changes</a:t>
              </a:r>
              <a:endParaRPr lang="en-US" sz="1100" i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42445" y="2641025"/>
              <a:ext cx="14023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Changes are built ..</a:t>
              </a:r>
              <a:endParaRPr lang="en-US" sz="1100" i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23525" y="2641025"/>
              <a:ext cx="14023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100" i="1" dirty="0" smtClean="0"/>
                <a:t>…</a:t>
              </a:r>
              <a:r>
                <a:rPr lang="en-US" sz="1100" i="1" dirty="0" smtClean="0"/>
                <a:t> and tested</a:t>
              </a:r>
              <a:endParaRPr lang="en-US" sz="1100" i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343100" y="2556387"/>
              <a:ext cx="1578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Deployed to </a:t>
              </a:r>
            </a:p>
            <a:p>
              <a:pPr algn="ctr"/>
              <a:r>
                <a:rPr lang="en-US" sz="1100" i="1" dirty="0" smtClean="0"/>
                <a:t>public servers</a:t>
              </a:r>
              <a:endParaRPr lang="en-US" sz="1100" i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493872" y="2471194"/>
            <a:ext cx="1637269" cy="1334539"/>
            <a:chOff x="4538519" y="2343904"/>
            <a:chExt cx="1637269" cy="1334539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38519" y="2343904"/>
              <a:ext cx="1637269" cy="37495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4269" y="2647774"/>
              <a:ext cx="1445767" cy="14216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1564" y="2781798"/>
              <a:ext cx="1426043" cy="34138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1564" y="3022728"/>
              <a:ext cx="1311430" cy="655715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844073" y="2405817"/>
            <a:ext cx="1768565" cy="1224161"/>
            <a:chOff x="844073" y="2405817"/>
            <a:chExt cx="1768565" cy="1224161"/>
          </a:xfrm>
        </p:grpSpPr>
        <p:grpSp>
          <p:nvGrpSpPr>
            <p:cNvPr id="54" name="Group 53"/>
            <p:cNvGrpSpPr/>
            <p:nvPr/>
          </p:nvGrpSpPr>
          <p:grpSpPr>
            <a:xfrm>
              <a:off x="844073" y="2405817"/>
              <a:ext cx="1768565" cy="631644"/>
              <a:chOff x="930058" y="3067648"/>
              <a:chExt cx="1768565" cy="631644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4377" y="3118792"/>
                <a:ext cx="967500" cy="5805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058" y="3067648"/>
                <a:ext cx="586886" cy="5868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5730" y="3090673"/>
                <a:ext cx="422893" cy="571891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54490" y="3116699"/>
              <a:ext cx="1036928" cy="513279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6178692" y="2435162"/>
            <a:ext cx="1743108" cy="1855549"/>
            <a:chOff x="6178692" y="2435162"/>
            <a:chExt cx="1743108" cy="1855549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93630" y="3041865"/>
              <a:ext cx="1313232" cy="51212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78692" y="2435162"/>
              <a:ext cx="1743108" cy="63048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78692" y="3553989"/>
              <a:ext cx="1050220" cy="73672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37280" y="3580090"/>
              <a:ext cx="684520" cy="684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4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95" y="1843537"/>
            <a:ext cx="544781" cy="56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5189776" y="1963623"/>
            <a:ext cx="2695464" cy="294967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sp>
        <p:nvSpPr>
          <p:cNvPr id="22" name="Left-Right Arrow 21"/>
          <p:cNvSpPr/>
          <p:nvPr/>
        </p:nvSpPr>
        <p:spPr>
          <a:xfrm rot="20836926">
            <a:off x="5173889" y="2421763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deployment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8:30-9:30 CI/CD overview / AWS and </a:t>
            </a:r>
            <a:r>
              <a:rPr lang="en-US" dirty="0" err="1" smtClean="0"/>
              <a:t>Git</a:t>
            </a:r>
            <a:r>
              <a:rPr lang="en-US" dirty="0" smtClean="0"/>
              <a:t> prerequisites</a:t>
            </a:r>
          </a:p>
          <a:p>
            <a:r>
              <a:rPr lang="en-US" dirty="0" smtClean="0"/>
              <a:t>9:30-10:00 AWS Overview / Fork the GitHub Hello Word Repo</a:t>
            </a:r>
          </a:p>
          <a:p>
            <a:r>
              <a:rPr lang="en-US" dirty="0"/>
              <a:t>10:00:10:30 Provision EC2, Elastic Beanstalk and security </a:t>
            </a:r>
            <a:r>
              <a:rPr lang="en-US" dirty="0" smtClean="0"/>
              <a:t>groups</a:t>
            </a:r>
          </a:p>
          <a:p>
            <a:r>
              <a:rPr lang="en-US" dirty="0" smtClean="0"/>
              <a:t>10:30-10:45 Break</a:t>
            </a:r>
          </a:p>
          <a:p>
            <a:r>
              <a:rPr lang="en-US" dirty="0" smtClean="0"/>
              <a:t>10:45 - noon install </a:t>
            </a:r>
            <a:r>
              <a:rPr lang="en-US" dirty="0"/>
              <a:t>Jenkins with </a:t>
            </a:r>
            <a:r>
              <a:rPr lang="en-US" dirty="0" err="1"/>
              <a:t>Git</a:t>
            </a:r>
            <a:r>
              <a:rPr lang="en-US" dirty="0"/>
              <a:t> and EB plugins</a:t>
            </a:r>
          </a:p>
          <a:p>
            <a:r>
              <a:rPr lang="en-US" dirty="0" smtClean="0"/>
              <a:t>break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Noon-1:30 lunch</a:t>
            </a:r>
          </a:p>
          <a:p>
            <a:r>
              <a:rPr lang="en-US" dirty="0" smtClean="0"/>
              <a:t>1:30 </a:t>
            </a:r>
            <a:r>
              <a:rPr lang="mr-IN" dirty="0" smtClean="0"/>
              <a:t>–</a:t>
            </a:r>
            <a:r>
              <a:rPr lang="en-US" dirty="0" smtClean="0"/>
              <a:t> 2:00 Vault overview</a:t>
            </a:r>
          </a:p>
          <a:p>
            <a:r>
              <a:rPr lang="en-US" dirty="0" smtClean="0"/>
              <a:t>2-3:00 vault install and 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3-4 instrument Jenkins with vault secrets</a:t>
            </a:r>
          </a:p>
          <a:p>
            <a:r>
              <a:rPr lang="en-US" dirty="0" smtClean="0"/>
              <a:t>4-5 build and deploy Hello World</a:t>
            </a:r>
          </a:p>
          <a:p>
            <a:r>
              <a:rPr lang="en-US" dirty="0" smtClean="0"/>
              <a:t>5-5:30 wrap up and best practices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Con2017-v1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36796</TotalTime>
  <Words>1187</Words>
  <Application>Microsoft Macintosh PowerPoint</Application>
  <PresentationFormat>On-screen Show (16:9)</PresentationFormat>
  <Paragraphs>352</Paragraphs>
  <Slides>59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Calibri</vt:lpstr>
      <vt:lpstr>Courier</vt:lpstr>
      <vt:lpstr>Courier New</vt:lpstr>
      <vt:lpstr>Helvetica Neue</vt:lpstr>
      <vt:lpstr>Mangal</vt:lpstr>
      <vt:lpstr>Arial</vt:lpstr>
      <vt:lpstr>SecCon2017-v1</vt:lpstr>
      <vt:lpstr>Securing your  DevOps Toolchain in the Cloud</vt:lpstr>
      <vt:lpstr>Prerequisites</vt:lpstr>
      <vt:lpstr>Python Prep (for local testing)</vt:lpstr>
      <vt:lpstr>About Us</vt:lpstr>
      <vt:lpstr>PowerPoint Presentation</vt:lpstr>
      <vt:lpstr>In this workshop we will setup</vt:lpstr>
      <vt:lpstr>Code pipeline</vt:lpstr>
      <vt:lpstr>Our Continuous Delivery Pipeline</vt:lpstr>
      <vt:lpstr>Agenda</vt:lpstr>
      <vt:lpstr>Get the app source code from GitHub</vt:lpstr>
      <vt:lpstr>Join seccon_bootcamp organization  </vt:lpstr>
      <vt:lpstr>Create a GitHub developer key</vt:lpstr>
      <vt:lpstr>Get the app running locally</vt:lpstr>
      <vt:lpstr>Test application locally</vt:lpstr>
      <vt:lpstr>Our Continuous Delivery Pipeline</vt:lpstr>
      <vt:lpstr>What is Vault?</vt:lpstr>
      <vt:lpstr>Agenda</vt:lpstr>
      <vt:lpstr>AWS console</vt:lpstr>
      <vt:lpstr>Elastic Beanstalk: Provision</vt:lpstr>
      <vt:lpstr>Elastic Beanstalk provision</vt:lpstr>
      <vt:lpstr>IAM: Provision EB User</vt:lpstr>
      <vt:lpstr>Our Continuous Delivery Pipeline</vt:lpstr>
      <vt:lpstr>Agenda</vt:lpstr>
      <vt:lpstr>EC2: security group</vt:lpstr>
      <vt:lpstr>EC2: launch EC2 instance</vt:lpstr>
      <vt:lpstr>AWS: launch EC2 instance</vt:lpstr>
      <vt:lpstr>Select a free tier eligible instance type, launch</vt:lpstr>
      <vt:lpstr>Create key pair &amp; launch</vt:lpstr>
      <vt:lpstr>Create new admin Linux user </vt:lpstr>
      <vt:lpstr>~/.ssh/config shortcut</vt:lpstr>
      <vt:lpstr>Login!</vt:lpstr>
      <vt:lpstr>Agenda</vt:lpstr>
      <vt:lpstr>Manage secrets not credentials</vt:lpstr>
      <vt:lpstr>Why Vault?</vt:lpstr>
      <vt:lpstr>Weak links in Cloud </vt:lpstr>
      <vt:lpstr>Key Management System overview </vt:lpstr>
      <vt:lpstr>Key features of KMS</vt:lpstr>
      <vt:lpstr>Vault high level example  </vt:lpstr>
      <vt:lpstr>Vault high level example  </vt:lpstr>
      <vt:lpstr>Vault key strategies </vt:lpstr>
      <vt:lpstr>More info</vt:lpstr>
      <vt:lpstr>Add a secret</vt:lpstr>
      <vt:lpstr>Jenkins </vt:lpstr>
      <vt:lpstr>Jenkins: installation</vt:lpstr>
      <vt:lpstr>If you get Java8 errors</vt:lpstr>
      <vt:lpstr>Jenkins: Login</vt:lpstr>
      <vt:lpstr>Create a build job – Vault Credentials</vt:lpstr>
      <vt:lpstr>Create a build job – Use secret to fetch code</vt:lpstr>
      <vt:lpstr>Our Continuous Delivery Pipeline</vt:lpstr>
      <vt:lpstr>Install Plugins</vt:lpstr>
      <vt:lpstr>From the Jenkins GUI: Create a build job</vt:lpstr>
      <vt:lpstr>Add the vault key to Jenkins</vt:lpstr>
      <vt:lpstr>Github: Deploy key</vt:lpstr>
      <vt:lpstr>Our Continuous Delivery Pipeline</vt:lpstr>
      <vt:lpstr>Jenkins: deploy to EB post build</vt:lpstr>
      <vt:lpstr>Artifact Management</vt:lpstr>
      <vt:lpstr>Install Artifactory</vt:lpstr>
      <vt:lpstr>Before you go</vt:lpstr>
      <vt:lpstr>PowerPoint Presentation</vt:lpstr>
    </vt:vector>
  </TitlesOfParts>
  <Company>Cisco Systems, Inc.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KC Udoh</dc:creator>
  <dc:description>Cisco Confidential</dc:description>
  <cp:lastModifiedBy>Tony Rice</cp:lastModifiedBy>
  <cp:revision>173</cp:revision>
  <cp:lastPrinted>2017-10-14T03:58:56Z</cp:lastPrinted>
  <dcterms:created xsi:type="dcterms:W3CDTF">2011-09-11T03:54:45Z</dcterms:created>
  <dcterms:modified xsi:type="dcterms:W3CDTF">2017-11-06T05:57:35Z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trice</vt:lpwstr>
  </property>
  <property fmtid="{D5CDD505-2E9C-101B-9397-08002B2CF9AE}" pid="3" name="Offisync_UniqueId">
    <vt:lpwstr>1801582</vt:lpwstr>
  </property>
  <property fmtid="{D5CDD505-2E9C-101B-9397-08002B2CF9AE}" pid="4" name="Offisync_UpdateToken">
    <vt:lpwstr>3</vt:lpwstr>
  </property>
  <property fmtid="{D5CDD505-2E9C-101B-9397-08002B2CF9AE}" pid="5" name="Jive_VersionGuid">
    <vt:lpwstr>ab5b109d-e834-4c6a-97aa-e61d2cb4a35d</vt:lpwstr>
  </property>
  <property fmtid="{D5CDD505-2E9C-101B-9397-08002B2CF9AE}" pid="6" name="Offisync_ProviderInitializationData">
    <vt:lpwstr>https://cisco.jiveon.com</vt:lpwstr>
  </property>
  <property fmtid="{D5CDD505-2E9C-101B-9397-08002B2CF9AE}" pid="7" name="Offisync_ServerID">
    <vt:lpwstr>07841bbc-cd3c-4a76-827f-75a2226890f4</vt:lpwstr>
  </property>
</Properties>
</file>